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4"/>
  </p:notesMasterIdLst>
  <p:sldIdLst>
    <p:sldId id="256" r:id="rId5"/>
    <p:sldId id="257" r:id="rId6"/>
    <p:sldId id="259" r:id="rId7"/>
    <p:sldId id="304" r:id="rId8"/>
    <p:sldId id="327" r:id="rId9"/>
    <p:sldId id="311" r:id="rId10"/>
    <p:sldId id="321" r:id="rId11"/>
    <p:sldId id="322" r:id="rId12"/>
    <p:sldId id="323" r:id="rId13"/>
    <p:sldId id="324" r:id="rId14"/>
    <p:sldId id="325" r:id="rId15"/>
    <p:sldId id="326" r:id="rId16"/>
    <p:sldId id="328" r:id="rId17"/>
    <p:sldId id="265" r:id="rId18"/>
    <p:sldId id="316" r:id="rId19"/>
    <p:sldId id="263" r:id="rId20"/>
    <p:sldId id="261" r:id="rId21"/>
    <p:sldId id="267" r:id="rId22"/>
    <p:sldId id="315" r:id="rId23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5"/>
      <p:bold r:id="rId26"/>
    </p:embeddedFont>
    <p:embeddedFont>
      <p:font typeface="Barlow Semi Condensed" panose="00000506000000000000" pitchFamily="2" charset="0"/>
      <p:regular r:id="rId27"/>
      <p:bold r:id="rId28"/>
      <p:italic r:id="rId29"/>
      <p:boldItalic r:id="rId30"/>
    </p:embeddedFont>
    <p:embeddedFont>
      <p:font typeface="Barlow Semi Condensed Light" panose="00000406000000000000" pitchFamily="2" charset="0"/>
      <p:regular r:id="rId31"/>
      <p:bold r:id="rId32"/>
      <p:italic r:id="rId33"/>
      <p:boldItalic r:id="rId34"/>
    </p:embeddedFont>
    <p:embeddedFont>
      <p:font typeface="Barlow Semi Condensed Medium" panose="00000606000000000000" pitchFamily="2" charset="0"/>
      <p:regular r:id="rId35"/>
      <p:bold r:id="rId36"/>
      <p:italic r:id="rId37"/>
      <p:boldItalic r:id="rId38"/>
    </p:embeddedFont>
    <p:embeddedFont>
      <p:font typeface="Fjalla One" panose="02000506040000020004" pitchFamily="2" charset="0"/>
      <p:regular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presentacao Inicial" id="{F68ED6FF-D593-432E-A087-C356AF96AD6E}">
          <p14:sldIdLst>
            <p14:sldId id="256"/>
            <p14:sldId id="257"/>
            <p14:sldId id="259"/>
          </p14:sldIdLst>
        </p14:section>
        <p14:section name="Contexto" id="{051E20D7-EACD-4CE3-901D-58024F3A8012}">
          <p14:sldIdLst>
            <p14:sldId id="304"/>
          </p14:sldIdLst>
        </p14:section>
        <p14:section name="Diagrama de Solucao Negocio" id="{E2235431-F515-439B-84D0-7FF663292984}">
          <p14:sldIdLst>
            <p14:sldId id="327"/>
          </p14:sldIdLst>
        </p14:section>
        <p14:section name="Inovacao" id="{380E754C-67BC-4990-A6DE-243D48BAE2D4}">
          <p14:sldIdLst>
            <p14:sldId id="311"/>
          </p14:sldIdLst>
        </p14:section>
        <p14:section name="Diagrama BD" id="{2BE2D8BB-339B-4F18-8D36-87A2EB00634A}">
          <p14:sldIdLst>
            <p14:sldId id="321"/>
          </p14:sldIdLst>
        </p14:section>
        <p14:section name="BPMN" id="{ACE12662-96FD-4347-90BF-A6CC0AAEAE94}">
          <p14:sldIdLst>
            <p14:sldId id="322"/>
            <p14:sldId id="323"/>
            <p14:sldId id="324"/>
            <p14:sldId id="325"/>
            <p14:sldId id="326"/>
          </p14:sldIdLst>
        </p14:section>
        <p14:section name="Diagrama de Solucao - Tecnico" id="{8C2611D1-81C4-485F-B3D3-DEB220692B85}">
          <p14:sldIdLst>
            <p14:sldId id="328"/>
          </p14:sldIdLst>
        </p14:section>
        <p14:section name="Aplicacao Java" id="{E261B936-9D5F-4DEF-9E76-121210D59108}">
          <p14:sldIdLst>
            <p14:sldId id="265"/>
          </p14:sldIdLst>
        </p14:section>
        <p14:section name="Site" id="{08E9D2A3-55EE-4624-BACD-1F6E8D02661D}">
          <p14:sldIdLst>
            <p14:sldId id="316"/>
          </p14:sldIdLst>
        </p14:section>
        <p14:section name="Github" id="{F5FD2135-455D-4C58-809A-44F456FC2BC1}">
          <p14:sldIdLst>
            <p14:sldId id="263"/>
          </p14:sldIdLst>
        </p14:section>
        <p14:section name="Planner" id="{E74322EF-1188-45F4-B1D3-EA742344DBD1}">
          <p14:sldIdLst>
            <p14:sldId id="261"/>
          </p14:sldIdLst>
        </p14:section>
        <p14:section name="Duvidas - Conclusão" id="{77D616AB-9546-4170-969C-77001C8D371D}">
          <p14:sldIdLst>
            <p14:sldId id="26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00570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335010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140396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12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u="none" dirty="0"/>
              <a:t>Renan apresenta </a:t>
            </a:r>
            <a:r>
              <a:rPr lang="pt-BR" u="none" dirty="0">
                <a:sym typeface="Wingdings" panose="05000000000000000000" pitchFamily="2" charset="2"/>
              </a:rPr>
              <a:t> </a:t>
            </a:r>
            <a:r>
              <a:rPr lang="pt-BR" u="none" dirty="0" err="1">
                <a:sym typeface="Wingdings" panose="05000000000000000000" pitchFamily="2" charset="2"/>
              </a:rPr>
              <a:t>Osakwe</a:t>
            </a:r>
            <a:endParaRPr lang="pt-BR" u="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 err="1"/>
              <a:t>Osakwe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apresentação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121818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63793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20717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6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7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9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" name="Google Shape;26;p2"/>
          <p:cNvSpPr/>
          <p:nvPr/>
        </p:nvSpPr>
        <p:spPr>
          <a:xfrm>
            <a:off x="5688326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2"/>
          <p:cNvSpPr/>
          <p:nvPr/>
        </p:nvSpPr>
        <p:spPr>
          <a:xfrm>
            <a:off x="5727069" y="462311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2"/>
          <p:cNvSpPr/>
          <p:nvPr/>
        </p:nvSpPr>
        <p:spPr>
          <a:xfrm>
            <a:off x="5766658" y="501886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2"/>
          <p:cNvSpPr/>
          <p:nvPr/>
        </p:nvSpPr>
        <p:spPr>
          <a:xfrm>
            <a:off x="5764416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9" y="4340465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8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1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6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7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6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7" name="Google Shape;827;p17"/>
          <p:cNvSpPr/>
          <p:nvPr/>
        </p:nvSpPr>
        <p:spPr>
          <a:xfrm>
            <a:off x="5827051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0" name="Google Shape;830;p17"/>
          <p:cNvSpPr/>
          <p:nvPr/>
        </p:nvSpPr>
        <p:spPr>
          <a:xfrm>
            <a:off x="5905383" y="144785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1" name="Google Shape;831;p17"/>
          <p:cNvSpPr/>
          <p:nvPr/>
        </p:nvSpPr>
        <p:spPr>
          <a:xfrm>
            <a:off x="5903141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9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1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1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2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90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6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6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6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7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1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7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90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6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6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6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7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1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1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6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1" y="2754201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6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4" y="3879927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3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6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6" y="3350801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6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7" y="1686212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40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3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40" y="17646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7" y="1762580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20" y="1515382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20" y="4562082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5" y="4140782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2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1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2" y="49763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2" name="Google Shape;322;p7"/>
          <p:cNvSpPr/>
          <p:nvPr/>
        </p:nvSpPr>
        <p:spPr>
          <a:xfrm flipH="1">
            <a:off x="3164040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6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6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6" name="Google Shape;326;p7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3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3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6" y="4586752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3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3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2" y="49763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9"/>
          <p:cNvSpPr/>
          <p:nvPr/>
        </p:nvSpPr>
        <p:spPr>
          <a:xfrm flipH="1">
            <a:off x="3164040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6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6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1" name="Google Shape;461;p9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3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3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6" y="4586752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3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9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1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9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1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2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3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3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1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1" y="125365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40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6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90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9" r:id="rId11"/>
    <p:sldLayoutId id="2147483670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1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2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9A726C-7EA8-4740-B8D9-2F6839E2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2" y="883219"/>
            <a:ext cx="7877175" cy="33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4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A09D1F-36F8-4E6B-97FA-A90CA7796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4" y="980936"/>
            <a:ext cx="8721572" cy="28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838EF3-8900-4B7A-98D9-8D2EE3CC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427"/>
            <a:ext cx="9144000" cy="17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Solução - Técnico</a:t>
            </a:r>
            <a:endParaRPr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E69C600-53FE-42B9-8C5E-DDAD6506C304}"/>
              </a:ext>
            </a:extLst>
          </p:cNvPr>
          <p:cNvCxnSpPr>
            <a:cxnSpLocks/>
            <a:stCxn id="54" idx="2"/>
            <a:endCxn id="1032" idx="0"/>
          </p:cNvCxnSpPr>
          <p:nvPr/>
        </p:nvCxnSpPr>
        <p:spPr>
          <a:xfrm flipH="1">
            <a:off x="849767" y="2058752"/>
            <a:ext cx="14152" cy="60626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DC39E3B7-0A27-4F7D-BA28-5AFAF55E8406}"/>
              </a:ext>
            </a:extLst>
          </p:cNvPr>
          <p:cNvCxnSpPr>
            <a:cxnSpLocks/>
            <a:stCxn id="1032" idx="3"/>
            <a:endCxn id="95" idx="1"/>
          </p:cNvCxnSpPr>
          <p:nvPr/>
        </p:nvCxnSpPr>
        <p:spPr>
          <a:xfrm>
            <a:off x="1163139" y="3244623"/>
            <a:ext cx="1120898" cy="457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A87D48C-0A0D-478E-AA09-102DB3217C05}"/>
              </a:ext>
            </a:extLst>
          </p:cNvPr>
          <p:cNvGrpSpPr/>
          <p:nvPr/>
        </p:nvGrpSpPr>
        <p:grpSpPr>
          <a:xfrm>
            <a:off x="43056" y="2665013"/>
            <a:ext cx="1586614" cy="1583005"/>
            <a:chOff x="917452" y="3105224"/>
            <a:chExt cx="1605664" cy="1583005"/>
          </a:xfrm>
        </p:grpSpPr>
        <p:pic>
          <p:nvPicPr>
            <p:cNvPr id="1032" name="Picture 8" descr="Burger King - Videosoft">
              <a:extLst>
                <a:ext uri="{FF2B5EF4-FFF2-40B4-BE49-F238E27FC236}">
                  <a16:creationId xmlns:a16="http://schemas.microsoft.com/office/drawing/2014/main" id="{D3D79309-32A4-4B15-B996-F62CA5F9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5" r="16212" b="18824"/>
            <a:stretch/>
          </p:blipFill>
          <p:spPr bwMode="auto">
            <a:xfrm>
              <a:off x="1416713" y="3105224"/>
              <a:ext cx="634270" cy="115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Subtítulo 16">
              <a:extLst>
                <a:ext uri="{FF2B5EF4-FFF2-40B4-BE49-F238E27FC236}">
                  <a16:creationId xmlns:a16="http://schemas.microsoft.com/office/drawing/2014/main" id="{DE9E68D4-EB6C-4191-8B3E-0B15E1351672}"/>
                </a:ext>
              </a:extLst>
            </p:cNvPr>
            <p:cNvSpPr txBox="1">
              <a:spLocks/>
            </p:cNvSpPr>
            <p:nvPr/>
          </p:nvSpPr>
          <p:spPr>
            <a:xfrm>
              <a:off x="917452" y="4226030"/>
              <a:ext cx="160566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Monitoramento do sistema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5B3CCB4D-6363-4C2B-84C5-9E51D8AD972C}"/>
              </a:ext>
            </a:extLst>
          </p:cNvPr>
          <p:cNvGrpSpPr/>
          <p:nvPr/>
        </p:nvGrpSpPr>
        <p:grpSpPr>
          <a:xfrm>
            <a:off x="1996702" y="2922207"/>
            <a:ext cx="1586614" cy="1162716"/>
            <a:chOff x="5865266" y="3749166"/>
            <a:chExt cx="1586614" cy="1162716"/>
          </a:xfrm>
        </p:grpSpPr>
        <p:sp>
          <p:nvSpPr>
            <p:cNvPr id="94" name="Subtítulo 16">
              <a:extLst>
                <a:ext uri="{FF2B5EF4-FFF2-40B4-BE49-F238E27FC236}">
                  <a16:creationId xmlns:a16="http://schemas.microsoft.com/office/drawing/2014/main" id="{6980C71C-3769-47BE-843C-F5FADD35158C}"/>
                </a:ext>
              </a:extLst>
            </p:cNvPr>
            <p:cNvSpPr txBox="1">
              <a:spLocks/>
            </p:cNvSpPr>
            <p:nvPr/>
          </p:nvSpPr>
          <p:spPr>
            <a:xfrm>
              <a:off x="5865266" y="4257898"/>
              <a:ext cx="1586614" cy="653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Infraestrutura e Banco de Dados</a:t>
              </a:r>
            </a:p>
          </p:txBody>
        </p:sp>
        <p:pic>
          <p:nvPicPr>
            <p:cNvPr id="95" name="Picture 18" descr="Banco De Dados Da Nuvem Desenho Para Colorir - Ultra Coloring Pages">
              <a:extLst>
                <a:ext uri="{FF2B5EF4-FFF2-40B4-BE49-F238E27FC236}">
                  <a16:creationId xmlns:a16="http://schemas.microsoft.com/office/drawing/2014/main" id="{5FE0637E-6B6B-4609-ABDA-7B67D0A3D7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085" t="7347" r="-13947" b="10751"/>
            <a:stretch/>
          </p:blipFill>
          <p:spPr bwMode="auto">
            <a:xfrm>
              <a:off x="6152601" y="3749166"/>
              <a:ext cx="1054258" cy="65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DFC4944-89EE-4944-BE07-45E1A465CBA7}"/>
              </a:ext>
            </a:extLst>
          </p:cNvPr>
          <p:cNvCxnSpPr>
            <a:cxnSpLocks/>
            <a:stCxn id="95" idx="3"/>
            <a:endCxn id="126" idx="2"/>
          </p:cNvCxnSpPr>
          <p:nvPr/>
        </p:nvCxnSpPr>
        <p:spPr>
          <a:xfrm flipV="1">
            <a:off x="3338295" y="2494477"/>
            <a:ext cx="830452" cy="754722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4E8AFFD4-5B43-47D9-95C3-1F7EB6458A1F}"/>
              </a:ext>
            </a:extLst>
          </p:cNvPr>
          <p:cNvGrpSpPr/>
          <p:nvPr/>
        </p:nvGrpSpPr>
        <p:grpSpPr>
          <a:xfrm>
            <a:off x="3410906" y="1175479"/>
            <a:ext cx="1515681" cy="1318998"/>
            <a:chOff x="3827844" y="1222669"/>
            <a:chExt cx="1515681" cy="1318998"/>
          </a:xfrm>
        </p:grpSpPr>
        <p:sp>
          <p:nvSpPr>
            <p:cNvPr id="126" name="Subtítulo 16">
              <a:extLst>
                <a:ext uri="{FF2B5EF4-FFF2-40B4-BE49-F238E27FC236}">
                  <a16:creationId xmlns:a16="http://schemas.microsoft.com/office/drawing/2014/main" id="{4230CE8B-6D4C-4A3D-8CD1-BFE018FBECE4}"/>
                </a:ext>
              </a:extLst>
            </p:cNvPr>
            <p:cNvSpPr txBox="1">
              <a:spLocks/>
            </p:cNvSpPr>
            <p:nvPr/>
          </p:nvSpPr>
          <p:spPr>
            <a:xfrm>
              <a:off x="3827844" y="2283858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Dados em Dashboard</a:t>
              </a:r>
            </a:p>
          </p:txBody>
        </p:sp>
        <p:pic>
          <p:nvPicPr>
            <p:cNvPr id="1034" name="Picture 10" descr="Criando um dashboard executivo: aprenda passo a passo!">
              <a:extLst>
                <a:ext uri="{FF2B5EF4-FFF2-40B4-BE49-F238E27FC236}">
                  <a16:creationId xmlns:a16="http://schemas.microsoft.com/office/drawing/2014/main" id="{FDA59A34-3B2B-4920-8902-9E9864820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42" b="97768" l="8108" r="89990">
                          <a14:foregroundMark x1="26426" y1="13947" x2="26426" y2="13947"/>
                          <a14:foregroundMark x1="26727" y1="20781" x2="26727" y2="20781"/>
                          <a14:foregroundMark x1="23724" y1="14505" x2="23724" y2="14505"/>
                          <a14:foregroundMark x1="21121" y1="10879" x2="21121" y2="10879"/>
                          <a14:foregroundMark x1="17317" y1="15063" x2="17317" y2="15063"/>
                          <a14:foregroundMark x1="17317" y1="15063" x2="17317" y2="15063"/>
                          <a14:foregroundMark x1="17918" y1="15342" x2="17918" y2="15342"/>
                          <a14:foregroundMark x1="18919" y1="15900" x2="18919" y2="15900"/>
                          <a14:foregroundMark x1="18919" y1="15900" x2="18919" y2="15900"/>
                          <a14:foregroundMark x1="18919" y1="15900" x2="18919" y2="15900"/>
                          <a14:foregroundMark x1="21722" y1="43096" x2="21722" y2="43096"/>
                          <a14:foregroundMark x1="37938" y1="41841" x2="37938" y2="41841"/>
                          <a14:foregroundMark x1="38939" y1="41980" x2="38939" y2="41980"/>
                          <a14:foregroundMark x1="39239" y1="41980" x2="39239" y2="41980"/>
                          <a14:foregroundMark x1="39239" y1="41980" x2="39239" y2="41980"/>
                          <a14:foregroundMark x1="58058" y1="42957" x2="58058" y2="42957"/>
                          <a14:foregroundMark x1="58058" y1="42957" x2="58058" y2="42957"/>
                          <a14:foregroundMark x1="58058" y1="42957" x2="58058" y2="42957"/>
                          <a14:foregroundMark x1="54755" y1="40865" x2="57858" y2="40307"/>
                          <a14:foregroundMark x1="79379" y1="41283" x2="81782" y2="42957"/>
                          <a14:foregroundMark x1="86186" y1="43096" x2="76677" y2="46025"/>
                          <a14:foregroundMark x1="76677" y1="46025" x2="78178" y2="50209"/>
                          <a14:foregroundMark x1="71772" y1="40167" x2="87087" y2="49093"/>
                          <a14:foregroundMark x1="19419" y1="7950" x2="10611" y2="15621"/>
                          <a14:foregroundMark x1="28328" y1="13529" x2="18218" y2="15621"/>
                          <a14:foregroundMark x1="18218" y1="15621" x2="18619" y2="17992"/>
                          <a14:foregroundMark x1="17518" y1="23849" x2="26026" y2="23849"/>
                          <a14:foregroundMark x1="27928" y1="24128" x2="13614" y2="21060"/>
                          <a14:foregroundMark x1="25425" y1="23291" x2="15015" y2="23570"/>
                          <a14:foregroundMark x1="21021" y1="26918" x2="17818" y2="26918"/>
                          <a14:foregroundMark x1="15616" y1="26918" x2="15616" y2="26918"/>
                          <a14:foregroundMark x1="11311" y1="25523" x2="11311" y2="25523"/>
                          <a14:foregroundMark x1="11211" y1="24965" x2="11612" y2="24686"/>
                          <a14:foregroundMark x1="15716" y1="24407" x2="15716" y2="24407"/>
                          <a14:foregroundMark x1="27528" y1="26499" x2="27528" y2="26499"/>
                          <a14:foregroundMark x1="27828" y1="26499" x2="27828" y2="26499"/>
                          <a14:foregroundMark x1="31231" y1="25941" x2="31231" y2="25384"/>
                          <a14:foregroundMark x1="29930" y1="14784" x2="29930" y2="14784"/>
                          <a14:foregroundMark x1="32232" y1="16736" x2="32232" y2="16736"/>
                          <a14:foregroundMark x1="32232" y1="15900" x2="32232" y2="15900"/>
                          <a14:foregroundMark x1="32232" y1="14644" x2="32232" y2="14644"/>
                          <a14:foregroundMark x1="32232" y1="12831" x2="32232" y2="12831"/>
                          <a14:foregroundMark x1="32232" y1="10042" x2="32232" y2="10042"/>
                          <a14:foregroundMark x1="22623" y1="7392" x2="22623" y2="7392"/>
                          <a14:foregroundMark x1="22623" y1="7392" x2="22623" y2="7392"/>
                          <a14:foregroundMark x1="22322" y1="6974" x2="22322" y2="6974"/>
                          <a14:foregroundMark x1="20120" y1="37238" x2="20120" y2="37238"/>
                          <a14:foregroundMark x1="20120" y1="37238" x2="20120" y2="37238"/>
                          <a14:foregroundMark x1="20120" y1="37238" x2="20120" y2="37238"/>
                          <a14:foregroundMark x1="6907" y1="36262" x2="9009" y2="46862"/>
                          <a14:foregroundMark x1="9009" y1="46862" x2="24925" y2="49093"/>
                          <a14:foregroundMark x1="24925" y1="49093" x2="19119" y2="39052"/>
                          <a14:foregroundMark x1="19119" y1="39052" x2="13714" y2="43654"/>
                          <a14:foregroundMark x1="17518" y1="37657" x2="14515" y2="41283"/>
                          <a14:foregroundMark x1="49650" y1="14086" x2="49750" y2="14086"/>
                          <a14:foregroundMark x1="54955" y1="8508" x2="44645" y2="7252"/>
                          <a14:foregroundMark x1="44645" y1="7252" x2="44945" y2="17713"/>
                          <a14:foregroundMark x1="44945" y1="17713" x2="53053" y2="15900"/>
                          <a14:foregroundMark x1="53053" y1="15900" x2="54154" y2="12971"/>
                          <a14:foregroundMark x1="58659" y1="8926" x2="57057" y2="11994"/>
                          <a14:foregroundMark x1="81081" y1="15202" x2="73574" y2="15900"/>
                          <a14:foregroundMark x1="73574" y1="15900" x2="83784" y2="24128"/>
                          <a14:foregroundMark x1="83784" y1="24128" x2="84284" y2="20502"/>
                          <a14:foregroundMark x1="78979" y1="10879" x2="78979" y2="10879"/>
                          <a14:foregroundMark x1="78879" y1="7950" x2="78879" y2="7950"/>
                          <a14:foregroundMark x1="78879" y1="7810" x2="78879" y2="7810"/>
                          <a14:foregroundMark x1="78879" y1="7810" x2="78879" y2="7810"/>
                          <a14:foregroundMark x1="78879" y1="7810" x2="78879" y2="7810"/>
                          <a14:foregroundMark x1="77077" y1="6695" x2="77077" y2="6695"/>
                          <a14:foregroundMark x1="77077" y1="6695" x2="77077" y2="6695"/>
                          <a14:foregroundMark x1="77077" y1="6695" x2="77077" y2="6695"/>
                          <a14:foregroundMark x1="29029" y1="72524" x2="29029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0731" y1="72943" x2="29530" y2="80056"/>
                          <a14:foregroundMark x1="58859" y1="72385" x2="82983" y2="73082"/>
                          <a14:foregroundMark x1="22222" y1="83124" x2="29630" y2="82845"/>
                          <a14:foregroundMark x1="29630" y1="82845" x2="30230" y2="82845"/>
                          <a14:foregroundMark x1="30230" y1="84658" x2="30230" y2="84658"/>
                          <a14:foregroundMark x1="67367" y1="80614" x2="67367" y2="80614"/>
                          <a14:foregroundMark x1="71672" y1="84937" x2="71672" y2="84937"/>
                          <a14:foregroundMark x1="84284" y1="82008" x2="84284" y2="82008"/>
                          <a14:foregroundMark x1="84685" y1="74477" x2="85185" y2="82845"/>
                          <a14:foregroundMark x1="83984" y1="84798" x2="80781" y2="93584"/>
                          <a14:foregroundMark x1="80781" y1="93584" x2="80681" y2="96513"/>
                          <a14:foregroundMark x1="25926" y1="8647" x2="25926" y2="8647"/>
                          <a14:foregroundMark x1="22823" y1="7531" x2="31331" y2="8647"/>
                          <a14:foregroundMark x1="32232" y1="18271" x2="31832" y2="28173"/>
                          <a14:foregroundMark x1="31832" y1="28173" x2="31832" y2="28173"/>
                          <a14:foregroundMark x1="8709" y1="27336" x2="8308" y2="14923"/>
                          <a14:foregroundMark x1="8709" y1="27755" x2="27928" y2="28312"/>
                          <a14:foregroundMark x1="8709" y1="11855" x2="12913" y2="7531"/>
                          <a14:foregroundMark x1="37938" y1="4463" x2="52753" y2="5160"/>
                          <a14:foregroundMark x1="52753" y1="5160" x2="57658" y2="4742"/>
                          <a14:foregroundMark x1="41842" y1="40167" x2="35736" y2="43794"/>
                          <a14:foregroundMark x1="75876" y1="92050" x2="75876" y2="92050"/>
                          <a14:foregroundMark x1="59560" y1="98047" x2="43844" y2="97768"/>
                          <a14:foregroundMark x1="43844" y1="97768" x2="50050" y2="92050"/>
                          <a14:foregroundMark x1="50050" y1="92050" x2="50050" y2="912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8" r="7052"/>
            <a:stretch/>
          </p:blipFill>
          <p:spPr bwMode="auto">
            <a:xfrm>
              <a:off x="3951078" y="1222669"/>
              <a:ext cx="1292951" cy="10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A6697BA-5B8C-45F9-94F7-DF4FE805409E}"/>
              </a:ext>
            </a:extLst>
          </p:cNvPr>
          <p:cNvGrpSpPr/>
          <p:nvPr/>
        </p:nvGrpSpPr>
        <p:grpSpPr>
          <a:xfrm>
            <a:off x="7113283" y="3300916"/>
            <a:ext cx="1755176" cy="1568014"/>
            <a:chOff x="6885455" y="3241511"/>
            <a:chExt cx="1755176" cy="1568014"/>
          </a:xfrm>
        </p:grpSpPr>
        <p:pic>
          <p:nvPicPr>
            <p:cNvPr id="1038" name="Picture 14" descr="Planejamento de agendamento de calendário e compromisso para entregar  produtos aos clientes | Vetor Premium">
              <a:extLst>
                <a:ext uri="{FF2B5EF4-FFF2-40B4-BE49-F238E27FC236}">
                  <a16:creationId xmlns:a16="http://schemas.microsoft.com/office/drawing/2014/main" id="{1026D59D-87F7-447F-9536-5E4D007BD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8371" y1="47059" x2="18371" y2="47059"/>
                          <a14:foregroundMark x1="20128" y1="46833" x2="20128" y2="46833"/>
                          <a14:foregroundMark x1="45048" y1="57466" x2="45048" y2="57466"/>
                          <a14:foregroundMark x1="62780" y1="63801" x2="62780" y2="63801"/>
                          <a14:foregroundMark x1="63419" y1="60181" x2="63419" y2="60181"/>
                          <a14:foregroundMark x1="64377" y1="66290" x2="64856" y2="67647"/>
                          <a14:foregroundMark x1="71406" y1="73077" x2="71406" y2="73077"/>
                          <a14:backgroundMark x1="26997" y1="51810" x2="26997" y2="51810"/>
                          <a14:backgroundMark x1="15815" y1="41855" x2="15815" y2="41855"/>
                          <a14:backgroundMark x1="27955" y1="51584" x2="27955" y2="51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455" y="3241511"/>
              <a:ext cx="1755176" cy="123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Subtítulo 16">
              <a:extLst>
                <a:ext uri="{FF2B5EF4-FFF2-40B4-BE49-F238E27FC236}">
                  <a16:creationId xmlns:a16="http://schemas.microsoft.com/office/drawing/2014/main" id="{36E43E21-3498-4663-8B4A-A6400CBBEBA5}"/>
                </a:ext>
              </a:extLst>
            </p:cNvPr>
            <p:cNvSpPr txBox="1">
              <a:spLocks/>
            </p:cNvSpPr>
            <p:nvPr/>
          </p:nvSpPr>
          <p:spPr>
            <a:xfrm>
              <a:off x="6885455" y="4347326"/>
              <a:ext cx="1755176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Agendamento automático</a:t>
              </a:r>
            </a:p>
            <a:p>
              <a:pPr algn="ctr"/>
              <a:r>
                <a:rPr lang="pt-BR" dirty="0"/>
                <a:t>preventivo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184E9B2-0179-46D9-B293-4344525880A5}"/>
              </a:ext>
            </a:extLst>
          </p:cNvPr>
          <p:cNvGrpSpPr/>
          <p:nvPr/>
        </p:nvGrpSpPr>
        <p:grpSpPr>
          <a:xfrm>
            <a:off x="217444" y="1170827"/>
            <a:ext cx="1292950" cy="887925"/>
            <a:chOff x="217444" y="1170827"/>
            <a:chExt cx="1292950" cy="887925"/>
          </a:xfrm>
        </p:grpSpPr>
        <p:sp>
          <p:nvSpPr>
            <p:cNvPr id="54" name="Subtítulo 16">
              <a:extLst>
                <a:ext uri="{FF2B5EF4-FFF2-40B4-BE49-F238E27FC236}">
                  <a16:creationId xmlns:a16="http://schemas.microsoft.com/office/drawing/2014/main" id="{AEFBCFC5-3A3F-4911-9995-3B18DBF50BFC}"/>
                </a:ext>
              </a:extLst>
            </p:cNvPr>
            <p:cNvSpPr txBox="1">
              <a:spLocks/>
            </p:cNvSpPr>
            <p:nvPr/>
          </p:nvSpPr>
          <p:spPr>
            <a:xfrm>
              <a:off x="217444" y="1767170"/>
              <a:ext cx="1292950" cy="291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Monitoring System</a:t>
              </a:r>
            </a:p>
          </p:txBody>
        </p:sp>
        <p:pic>
          <p:nvPicPr>
            <p:cNvPr id="2050" name="Picture 2" descr="Oracle lança Java 16 com diversos aprimoramentos - Inforchannel">
              <a:extLst>
                <a:ext uri="{FF2B5EF4-FFF2-40B4-BE49-F238E27FC236}">
                  <a16:creationId xmlns:a16="http://schemas.microsoft.com/office/drawing/2014/main" id="{00ACF627-A60F-45ED-B9C6-C65E0D02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27" y="1170827"/>
              <a:ext cx="1047383" cy="58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0944801-E7C3-4BEB-9549-4231CEAD5E3A}"/>
              </a:ext>
            </a:extLst>
          </p:cNvPr>
          <p:cNvGrpSpPr>
            <a:grpSpLocks noChangeAspect="1"/>
          </p:cNvGrpSpPr>
          <p:nvPr/>
        </p:nvGrpSpPr>
        <p:grpSpPr>
          <a:xfrm>
            <a:off x="1568775" y="4369529"/>
            <a:ext cx="1586615" cy="804976"/>
            <a:chOff x="2282049" y="3987655"/>
            <a:chExt cx="2052696" cy="1041444"/>
          </a:xfrm>
        </p:grpSpPr>
        <p:pic>
          <p:nvPicPr>
            <p:cNvPr id="52" name="Picture 4" descr="Logo&#10;&#10;Description automatically generated">
              <a:extLst>
                <a:ext uri="{FF2B5EF4-FFF2-40B4-BE49-F238E27FC236}">
                  <a16:creationId xmlns:a16="http://schemas.microsoft.com/office/drawing/2014/main" id="{EC29C1B9-212A-4B04-9EA2-3C3B9BEBE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00" b="90000" l="10000" r="90000">
                          <a14:foregroundMark x1="38786" y1="40057" x2="38786" y2="40057"/>
                          <a14:foregroundMark x1="42143" y1="40057" x2="42143" y2="40057"/>
                          <a14:foregroundMark x1="50571" y1="28400" x2="50571" y2="28400"/>
                          <a14:foregroundMark x1="49714" y1="41314" x2="49714" y2="41314"/>
                          <a14:foregroundMark x1="49714" y1="40057" x2="49714" y2="40057"/>
                          <a14:foregroundMark x1="49714" y1="37429" x2="49714" y2="37429"/>
                          <a14:foregroundMark x1="51393" y1="34857" x2="51393" y2="34857"/>
                          <a14:foregroundMark x1="51393" y1="34857" x2="51393" y2="34857"/>
                          <a14:foregroundMark x1="51393" y1="34857" x2="51393" y2="34857"/>
                          <a14:foregroundMark x1="60107" y1="44914" x2="48893" y2="27543"/>
                          <a14:foregroundMark x1="48893" y1="27543" x2="49214" y2="54286"/>
                          <a14:foregroundMark x1="49214" y1="54286" x2="44429" y2="69486"/>
                          <a14:foregroundMark x1="39393" y1="72629" x2="55714" y2="82857"/>
                          <a14:foregroundMark x1="55714" y1="82857" x2="60393" y2="63086"/>
                          <a14:foregroundMark x1="59786" y1="65829" x2="46786" y2="55829"/>
                          <a14:foregroundMark x1="49750" y1="59486" x2="59214" y2="59029"/>
                          <a14:foregroundMark x1="61571" y1="61714" x2="62750" y2="55829"/>
                          <a14:foregroundMark x1="60679" y1="65371" x2="61571" y2="59886"/>
                          <a14:foregroundMark x1="44429" y1="54000" x2="43214" y2="39429"/>
                          <a14:foregroundMark x1="48571" y1="57200" x2="60464" y2="36171"/>
                          <a14:foregroundMark x1="60464" y1="36171" x2="57714" y2="37143"/>
                          <a14:foregroundMark x1="56250" y1="36743" x2="42357" y2="52171"/>
                          <a14:foregroundMark x1="42357" y1="52171" x2="42357" y2="52171"/>
                          <a14:foregroundMark x1="47071" y1="4400" x2="45286" y2="13543"/>
                          <a14:foregroundMark x1="56536" y1="12171" x2="52393" y2="6229"/>
                        </a14:backgroundRemoval>
                      </a14:imgEffect>
                    </a14:imgLayer>
                  </a14:imgProps>
                </a:ext>
              </a:extLst>
            </a:blip>
            <a:srcRect l="21870" r="23030"/>
            <a:stretch/>
          </p:blipFill>
          <p:spPr>
            <a:xfrm>
              <a:off x="2282049" y="4106044"/>
              <a:ext cx="654367" cy="772394"/>
            </a:xfrm>
            <a:prstGeom prst="rect">
              <a:avLst/>
            </a:prstGeom>
          </p:spPr>
        </p:pic>
        <p:pic>
          <p:nvPicPr>
            <p:cNvPr id="53" name="Picture 7" descr="A picture containing text, first-aid kit&#10;&#10;Description automatically generated">
              <a:extLst>
                <a:ext uri="{FF2B5EF4-FFF2-40B4-BE49-F238E27FC236}">
                  <a16:creationId xmlns:a16="http://schemas.microsoft.com/office/drawing/2014/main" id="{AEB41A3D-32ED-4A14-82E8-24DC113A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1771" y="3987655"/>
              <a:ext cx="1362974" cy="1041444"/>
            </a:xfrm>
            <a:prstGeom prst="rect">
              <a:avLst/>
            </a:prstGeom>
          </p:spPr>
        </p:pic>
      </p:grpSp>
      <p:pic>
        <p:nvPicPr>
          <p:cNvPr id="55" name="Picture 2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16AF339D-F246-4883-B446-0E3649441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1" b="27325"/>
          <a:stretch/>
        </p:blipFill>
        <p:spPr bwMode="auto">
          <a:xfrm>
            <a:off x="2583851" y="3936293"/>
            <a:ext cx="1262741" cy="36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DB3D4D04-D039-464A-BD05-3BE43A9C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35" y="4525735"/>
            <a:ext cx="734761" cy="4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rviços de computação em nuvem - Amazon Web Services (AWS)">
            <a:extLst>
              <a:ext uri="{FF2B5EF4-FFF2-40B4-BE49-F238E27FC236}">
                <a16:creationId xmlns:a16="http://schemas.microsoft.com/office/drawing/2014/main" id="{E91F8ED0-0DAA-4984-8BC7-57519068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333" y1="37302" x2="36333" y2="37302"/>
                        <a14:foregroundMark x1="36833" y1="40952" x2="36833" y2="40952"/>
                        <a14:foregroundMark x1="37333" y1="43651" x2="36833" y2="27460"/>
                        <a14:foregroundMark x1="28833" y1="38730" x2="30750" y2="49365"/>
                        <a14:foregroundMark x1="42500" y1="26508" x2="45500" y2="47619"/>
                        <a14:foregroundMark x1="50917" y1="27937" x2="53333" y2="45397"/>
                        <a14:foregroundMark x1="58667" y1="29206" x2="55167" y2="48889"/>
                        <a14:foregroundMark x1="62917" y1="51270" x2="72083" y2="43968"/>
                        <a14:foregroundMark x1="71417" y1="42698" x2="67417" y2="37302"/>
                        <a14:foregroundMark x1="64833" y1="35079" x2="64833" y2="35079"/>
                        <a14:foregroundMark x1="62500" y1="28730" x2="62500" y2="28730"/>
                        <a14:foregroundMark x1="67917" y1="24286" x2="67917" y2="24286"/>
                        <a14:foregroundMark x1="33750" y1="23810" x2="33750" y2="23810"/>
                        <a14:foregroundMark x1="69250" y1="59683" x2="74000" y2="63810"/>
                        <a14:foregroundMark x1="63917" y1="33333" x2="69083" y2="26984"/>
                        <a14:foregroundMark x1="70250" y1="24762" x2="62000" y2="29683"/>
                        <a14:foregroundMark x1="50667" y1="23492" x2="43167" y2="40952"/>
                        <a14:foregroundMark x1="43167" y1="40952" x2="43167" y2="40952"/>
                        <a14:foregroundMark x1="33500" y1="25238" x2="29333" y2="2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68" y="3898607"/>
            <a:ext cx="1054258" cy="5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69788AA-6273-4133-B5B5-2C2972A4841D}"/>
              </a:ext>
            </a:extLst>
          </p:cNvPr>
          <p:cNvCxnSpPr>
            <a:cxnSpLocks/>
            <a:stCxn id="95" idx="3"/>
            <a:endCxn id="2060" idx="1"/>
          </p:cNvCxnSpPr>
          <p:nvPr/>
        </p:nvCxnSpPr>
        <p:spPr>
          <a:xfrm>
            <a:off x="3338295" y="3249199"/>
            <a:ext cx="1462207" cy="426587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BBA453B-DC9E-4D72-B7D4-0759FC48D3B4}"/>
              </a:ext>
            </a:extLst>
          </p:cNvPr>
          <p:cNvCxnSpPr>
            <a:cxnSpLocks/>
            <a:stCxn id="1034" idx="3"/>
            <a:endCxn id="2058" idx="1"/>
          </p:cNvCxnSpPr>
          <p:nvPr/>
        </p:nvCxnSpPr>
        <p:spPr>
          <a:xfrm>
            <a:off x="4827091" y="1695973"/>
            <a:ext cx="1503708" cy="2893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BB4C26C-E794-4CE8-A74F-9458B306DAE8}"/>
              </a:ext>
            </a:extLst>
          </p:cNvPr>
          <p:cNvGrpSpPr/>
          <p:nvPr/>
        </p:nvGrpSpPr>
        <p:grpSpPr>
          <a:xfrm>
            <a:off x="5992059" y="1013634"/>
            <a:ext cx="2047944" cy="1890957"/>
            <a:chOff x="5788108" y="1010740"/>
            <a:chExt cx="2047944" cy="1890957"/>
          </a:xfrm>
        </p:grpSpPr>
        <p:pic>
          <p:nvPicPr>
            <p:cNvPr id="2058" name="Picture 10" descr="Dados Do Arquivo fundo png &amp; imagem png - Cloud computing Web hosting  service Internet Cloud storage - data File png transparente grátis">
              <a:extLst>
                <a:ext uri="{FF2B5EF4-FFF2-40B4-BE49-F238E27FC236}">
                  <a16:creationId xmlns:a16="http://schemas.microsoft.com/office/drawing/2014/main" id="{A78DE83C-74BD-42E5-B28B-8ACC27E1B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077" b="93077" l="5000" r="98462">
                          <a14:foregroundMark x1="40769" y1="21923" x2="40769" y2="21923"/>
                          <a14:foregroundMark x1="56923" y1="4231" x2="56923" y2="4231"/>
                          <a14:foregroundMark x1="50385" y1="3077" x2="50385" y2="3077"/>
                          <a14:foregroundMark x1="48462" y1="28846" x2="48462" y2="28846"/>
                          <a14:foregroundMark x1="50000" y1="50000" x2="50000" y2="50000"/>
                          <a14:foregroundMark x1="86538" y1="58462" x2="86538" y2="58462"/>
                          <a14:foregroundMark x1="79231" y1="55000" x2="79231" y2="55000"/>
                          <a14:foregroundMark x1="71538" y1="56154" x2="71538" y2="56154"/>
                          <a14:foregroundMark x1="98846" y1="47692" x2="98846" y2="47692"/>
                          <a14:foregroundMark x1="63077" y1="86538" x2="63077" y2="86538"/>
                          <a14:foregroundMark x1="49231" y1="76538" x2="49231" y2="76538"/>
                          <a14:foregroundMark x1="60769" y1="93077" x2="60769" y2="93077"/>
                          <a14:foregroundMark x1="48077" y1="65385" x2="48077" y2="65385"/>
                          <a14:foregroundMark x1="21538" y1="56923" x2="21538" y2="56923"/>
                          <a14:foregroundMark x1="13077" y1="58077" x2="13077" y2="58077"/>
                          <a14:foregroundMark x1="5000" y1="58846" x2="5000" y2="58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848" y="1010740"/>
              <a:ext cx="1370464" cy="137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Subtítulo 16">
              <a:extLst>
                <a:ext uri="{FF2B5EF4-FFF2-40B4-BE49-F238E27FC236}">
                  <a16:creationId xmlns:a16="http://schemas.microsoft.com/office/drawing/2014/main" id="{995D1AA3-6712-4D28-9AAA-C73DEFEDE0D3}"/>
                </a:ext>
              </a:extLst>
            </p:cNvPr>
            <p:cNvSpPr txBox="1">
              <a:spLocks/>
            </p:cNvSpPr>
            <p:nvPr/>
          </p:nvSpPr>
          <p:spPr>
            <a:xfrm>
              <a:off x="5788108" y="2339532"/>
              <a:ext cx="2047944" cy="562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Uso de CPU, Memoria RAM, Armazenamento, entre outros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B249D05-83A0-4E07-A4D8-DC3BF4AC9F40}"/>
              </a:ext>
            </a:extLst>
          </p:cNvPr>
          <p:cNvGrpSpPr/>
          <p:nvPr/>
        </p:nvGrpSpPr>
        <p:grpSpPr>
          <a:xfrm>
            <a:off x="4748604" y="3134447"/>
            <a:ext cx="1656909" cy="1457120"/>
            <a:chOff x="4426201" y="3003917"/>
            <a:chExt cx="1656909" cy="1457120"/>
          </a:xfrm>
        </p:grpSpPr>
        <p:pic>
          <p:nvPicPr>
            <p:cNvPr id="2060" name="Picture 12" descr="Detetive, forma, laptop, personagem, tecnologia, mascote. Detetive, forma,  laptop, personagem, tecnologia, vetorial, mascote | CanStock">
              <a:extLst>
                <a:ext uri="{FF2B5EF4-FFF2-40B4-BE49-F238E27FC236}">
                  <a16:creationId xmlns:a16="http://schemas.microsoft.com/office/drawing/2014/main" id="{102BEDF4-74A7-4228-A9F2-F2B4DD555B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2205" b="79134" l="10667" r="89333">
                          <a14:foregroundMark x1="30000" y1="22047" x2="30000" y2="22047"/>
                          <a14:foregroundMark x1="10667" y1="21654" x2="10667" y2="21654"/>
                          <a14:foregroundMark x1="32667" y1="69291" x2="32667" y2="69291"/>
                          <a14:foregroundMark x1="37667" y1="66142" x2="37667" y2="66142"/>
                          <a14:foregroundMark x1="37667" y1="65354" x2="37667" y2="65354"/>
                          <a14:foregroundMark x1="40333" y1="65354" x2="40333" y2="65354"/>
                          <a14:foregroundMark x1="40333" y1="65354" x2="35000" y2="64173"/>
                          <a14:foregroundMark x1="35667" y1="63386" x2="19000" y2="65748"/>
                          <a14:foregroundMark x1="19000" y1="65748" x2="38333" y2="68504"/>
                          <a14:foregroundMark x1="38333" y1="68504" x2="40000" y2="66142"/>
                          <a14:foregroundMark x1="38667" y1="65748" x2="35000" y2="63780"/>
                          <a14:foregroundMark x1="24667" y1="64961" x2="29667" y2="63386"/>
                          <a14:foregroundMark x1="27333" y1="64567" x2="34333" y2="62992"/>
                          <a14:foregroundMark x1="32000" y1="62992" x2="27667" y2="62992"/>
                          <a14:foregroundMark x1="60667" y1="79134" x2="60667" y2="79134"/>
                          <a14:foregroundMark x1="73333" y1="77953" x2="73333" y2="77953"/>
                          <a14:foregroundMark x1="84667" y1="71654" x2="73667" y2="35039"/>
                          <a14:foregroundMark x1="73667" y1="35039" x2="73667" y2="32677"/>
                          <a14:foregroundMark x1="81000" y1="26772" x2="81667" y2="53937"/>
                          <a14:foregroundMark x1="82000" y1="38189" x2="76667" y2="15354"/>
                          <a14:foregroundMark x1="76667" y1="15354" x2="73667" y2="16142"/>
                          <a14:foregroundMark x1="49000" y1="22047" x2="39333" y2="37795"/>
                          <a14:foregroundMark x1="35667" y1="35827" x2="32667" y2="18504"/>
                          <a14:foregroundMark x1="30667" y1="22835" x2="18333" y2="18504"/>
                          <a14:foregroundMark x1="54333" y1="16929" x2="47333" y2="16535"/>
                          <a14:foregroundMark x1="58333" y1="17323" x2="46667" y2="16142"/>
                          <a14:foregroundMark x1="38333" y1="71260" x2="29333" y2="42913"/>
                          <a14:foregroundMark x1="29333" y1="42913" x2="29333" y2="41339"/>
                          <a14:foregroundMark x1="31000" y1="38976" x2="74000" y2="27953"/>
                          <a14:foregroundMark x1="79000" y1="55906" x2="73333" y2="75591"/>
                          <a14:foregroundMark x1="73333" y1="75591" x2="68000" y2="74409"/>
                          <a14:foregroundMark x1="78000" y1="75984" x2="86333" y2="59055"/>
                          <a14:foregroundMark x1="89333" y1="69685" x2="89000" y2="72835"/>
                          <a14:foregroundMark x1="24667" y1="62205" x2="20000" y2="68110"/>
                          <a14:foregroundMark x1="65667" y1="54331" x2="57333" y2="56693"/>
                          <a14:foregroundMark x1="59667" y1="54724" x2="56000" y2="52756"/>
                          <a14:foregroundMark x1="58000" y1="55906" x2="58667" y2="54724"/>
                          <a14:foregroundMark x1="57333" y1="50394" x2="59667" y2="50394"/>
                          <a14:foregroundMark x1="55667" y1="50394" x2="55667" y2="55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2" t="4291" r="6826" b="13801"/>
            <a:stretch/>
          </p:blipFill>
          <p:spPr bwMode="auto">
            <a:xfrm>
              <a:off x="4478099" y="3003917"/>
              <a:ext cx="1376082" cy="108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Subtítulo 16">
              <a:extLst>
                <a:ext uri="{FF2B5EF4-FFF2-40B4-BE49-F238E27FC236}">
                  <a16:creationId xmlns:a16="http://schemas.microsoft.com/office/drawing/2014/main" id="{13441EC5-2067-4ED7-AB5C-B1D58BCBA7E0}"/>
                </a:ext>
              </a:extLst>
            </p:cNvPr>
            <p:cNvSpPr txBox="1">
              <a:spLocks/>
            </p:cNvSpPr>
            <p:nvPr/>
          </p:nvSpPr>
          <p:spPr>
            <a:xfrm>
              <a:off x="4426201" y="4019881"/>
              <a:ext cx="1656909" cy="441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Analises e verificações constantes</a:t>
              </a:r>
            </a:p>
          </p:txBody>
        </p:sp>
      </p:grp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DDEAE42E-EF90-4510-9560-4BD6D39C6354}"/>
              </a:ext>
            </a:extLst>
          </p:cNvPr>
          <p:cNvCxnSpPr>
            <a:cxnSpLocks/>
            <a:stCxn id="2060" idx="3"/>
            <a:endCxn id="1038" idx="1"/>
          </p:cNvCxnSpPr>
          <p:nvPr/>
        </p:nvCxnSpPr>
        <p:spPr>
          <a:xfrm>
            <a:off x="6176584" y="3675786"/>
            <a:ext cx="936699" cy="244769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51" y="632094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7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Aplicação Java + Azure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7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41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21E2D7-49DF-466F-B02F-BE5B4A95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" t="2254" r="327" b="2583"/>
          <a:stretch/>
        </p:blipFill>
        <p:spPr>
          <a:xfrm>
            <a:off x="1090670" y="911028"/>
            <a:ext cx="6136396" cy="257797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GitHub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30950" y="1998608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664890"/>
            <a:ext cx="2120178" cy="241737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90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9" y="664890"/>
            <a:ext cx="2333625" cy="216444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166" y="664890"/>
            <a:ext cx="2400197" cy="241737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189" y="2997384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255091"/>
            <a:ext cx="2400197" cy="1809218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248313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975"/>
            <a:r>
              <a:rPr lang="pt-BR" sz="2000" dirty="0">
                <a:solidFill>
                  <a:schemeClr val="bg2"/>
                </a:solidFill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EE7E56-EE8F-4D8F-B1E7-41B1D79E7558}"/>
              </a:ext>
            </a:extLst>
          </p:cNvPr>
          <p:cNvSpPr txBox="1"/>
          <p:nvPr/>
        </p:nvSpPr>
        <p:spPr>
          <a:xfrm>
            <a:off x="1250719" y="2571752"/>
            <a:ext cx="6642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975" algn="just"/>
            <a:r>
              <a:rPr lang="pt-BR" sz="2000" dirty="0">
                <a:solidFill>
                  <a:schemeClr val="bg2"/>
                </a:solidFill>
                <a:latin typeface="Barlow Semi Condensed" panose="00000506000000000000" pitchFamily="2" charset="0"/>
              </a:rPr>
              <a:t>Até o presente momento, chegamos a conclusão que esse projeto tem nos amadurecido profissionalmente, integrando a equipe a um mundo mais profissional, e mais comunicativo.</a:t>
            </a:r>
          </a:p>
          <a:p>
            <a:pPr indent="180975" algn="just"/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/>
      <p:bldP spid="27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9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4" y="3358711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6666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579962" y="354662"/>
            <a:ext cx="7984075" cy="443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bg2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bg2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solidFill>
                  <a:schemeClr val="bg2"/>
                </a:solidFill>
              </a:rPr>
              <a:t>de como funcionará </a:t>
            </a:r>
            <a:r>
              <a:rPr lang="pt-BR" sz="1600" dirty="0">
                <a:solidFill>
                  <a:schemeClr val="accent1"/>
                </a:solidFill>
              </a:rPr>
              <a:t>nossa solução</a:t>
            </a:r>
            <a:r>
              <a:rPr lang="pt-BR" sz="1600" dirty="0">
                <a:solidFill>
                  <a:schemeClr val="bg2"/>
                </a:solidFill>
              </a:rPr>
              <a:t>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bg2"/>
                </a:solidFill>
              </a:rPr>
              <a:t>Nossa </a:t>
            </a:r>
            <a:r>
              <a:rPr lang="pt-BR" sz="1600" dirty="0">
                <a:solidFill>
                  <a:schemeClr val="accent1"/>
                </a:solidFill>
              </a:rPr>
              <a:t>equipe</a:t>
            </a:r>
            <a:r>
              <a:rPr lang="pt-BR" sz="16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bg2"/>
                </a:solidFill>
              </a:rPr>
              <a:t>Contexto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– </a:t>
            </a:r>
            <a:r>
              <a:rPr lang="pt-BR" sz="1600" dirty="0">
                <a:solidFill>
                  <a:schemeClr val="accent1"/>
                </a:solidFill>
              </a:rPr>
              <a:t>Negócio</a:t>
            </a:r>
            <a:r>
              <a:rPr lang="pt-BR" sz="1600" dirty="0"/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Nossa </a:t>
            </a:r>
            <a:r>
              <a:rPr lang="pt-BR" sz="1600" dirty="0">
                <a:solidFill>
                  <a:schemeClr val="accent1"/>
                </a:solidFill>
              </a:rPr>
              <a:t>Inovação</a:t>
            </a:r>
            <a:r>
              <a:rPr lang="pt-BR" sz="1600" dirty="0"/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</a:t>
            </a:r>
            <a:r>
              <a:rPr lang="pt-BR" sz="1600" dirty="0">
                <a:solidFill>
                  <a:schemeClr val="accent1"/>
                </a:solidFill>
              </a:rPr>
              <a:t>Banco de Dados</a:t>
            </a:r>
            <a:r>
              <a:rPr lang="pt-BR" sz="1600" dirty="0"/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BPMN.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 Diagrama de Solução – </a:t>
            </a:r>
            <a:r>
              <a:rPr lang="pt-BR" sz="1600" dirty="0">
                <a:solidFill>
                  <a:schemeClr val="accent1"/>
                </a:solidFill>
              </a:rPr>
              <a:t>Técnico</a:t>
            </a:r>
            <a:r>
              <a:rPr lang="pt-BR" sz="1600" dirty="0"/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Partindo para a parte técnica:</a:t>
            </a:r>
          </a:p>
          <a:p>
            <a:pPr marL="9144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Aplicação </a:t>
            </a:r>
            <a:r>
              <a:rPr lang="pt-BR" sz="1600" dirty="0">
                <a:solidFill>
                  <a:schemeClr val="accent1"/>
                </a:solidFill>
              </a:rPr>
              <a:t>Java + Azure.</a:t>
            </a:r>
          </a:p>
          <a:p>
            <a:pPr marL="9144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Site.</a:t>
            </a:r>
          </a:p>
          <a:p>
            <a:pPr marL="9144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GitHub.</a:t>
            </a:r>
          </a:p>
          <a:p>
            <a:pPr marL="4572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Planner.</a:t>
            </a:r>
          </a:p>
          <a:p>
            <a:pPr marL="4572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Conclusão.</a:t>
            </a:r>
          </a:p>
          <a:p>
            <a:pPr marL="457200" lvl="2"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Agradecimentos.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4" y="2037848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2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51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2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4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5" y="2098958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Sistema de Alerta</a:t>
            </a:r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596306" y="1612570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596306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596306" y="280500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596306" y="4030369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20597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20597" y="2878579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7" y="722378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1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6"/>
              <a:ext cx="164549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596306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6306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/>
              <a:t>P</a:t>
            </a:r>
            <a:r>
              <a:rPr lang="en" dirty="0"/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20597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609" grpId="0"/>
      <p:bldP spid="610" grpId="0" build="p"/>
      <p:bldP spid="6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Solução - Negócio</a:t>
            </a:r>
            <a:endParaRPr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E69C600-53FE-42B9-8C5E-DDAD6506C304}"/>
              </a:ext>
            </a:extLst>
          </p:cNvPr>
          <p:cNvCxnSpPr>
            <a:cxnSpLocks/>
            <a:stCxn id="54" idx="2"/>
            <a:endCxn id="1030" idx="0"/>
          </p:cNvCxnSpPr>
          <p:nvPr/>
        </p:nvCxnSpPr>
        <p:spPr>
          <a:xfrm flipH="1">
            <a:off x="1104280" y="1985806"/>
            <a:ext cx="13771" cy="389354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935E04D-9CB5-40E7-9626-37620BACCE26}"/>
              </a:ext>
            </a:extLst>
          </p:cNvPr>
          <p:cNvGrpSpPr/>
          <p:nvPr/>
        </p:nvGrpSpPr>
        <p:grpSpPr>
          <a:xfrm>
            <a:off x="401659" y="2375160"/>
            <a:ext cx="1405241" cy="1022540"/>
            <a:chOff x="5069529" y="1281030"/>
            <a:chExt cx="1405241" cy="1022540"/>
          </a:xfrm>
        </p:grpSpPr>
        <p:sp>
          <p:nvSpPr>
            <p:cNvPr id="44" name="Subtítulo 16">
              <a:extLst>
                <a:ext uri="{FF2B5EF4-FFF2-40B4-BE49-F238E27FC236}">
                  <a16:creationId xmlns:a16="http://schemas.microsoft.com/office/drawing/2014/main" id="{A87C9F60-B403-4B46-86A6-47D2B078823A}"/>
                </a:ext>
              </a:extLst>
            </p:cNvPr>
            <p:cNvSpPr txBox="1">
              <a:spLocks/>
            </p:cNvSpPr>
            <p:nvPr/>
          </p:nvSpPr>
          <p:spPr>
            <a:xfrm>
              <a:off x="5069529" y="2067032"/>
              <a:ext cx="1405241" cy="23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Contrata o serviço</a:t>
              </a:r>
            </a:p>
          </p:txBody>
        </p:sp>
        <p:pic>
          <p:nvPicPr>
            <p:cNvPr id="1030" name="Picture 6" descr="MP 936, Redução/Suspensão Contrato | Caetano Contabilidade">
              <a:extLst>
                <a:ext uri="{FF2B5EF4-FFF2-40B4-BE49-F238E27FC236}">
                  <a16:creationId xmlns:a16="http://schemas.microsoft.com/office/drawing/2014/main" id="{7E10CDFD-4505-465E-9B1F-749BF91307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5484" y1="18226" x2="35484" y2="18226"/>
                          <a14:foregroundMark x1="35914" y1="18226" x2="35914" y2="18226"/>
                          <a14:foregroundMark x1="41075" y1="19194" x2="41075" y2="19194"/>
                          <a14:foregroundMark x1="44516" y1="19677" x2="44516" y2="19677"/>
                          <a14:foregroundMark x1="48925" y1="19516" x2="48925" y2="19516"/>
                          <a14:foregroundMark x1="52151" y1="20161" x2="52151" y2="20161"/>
                          <a14:foregroundMark x1="55054" y1="21452" x2="55054" y2="21452"/>
                          <a14:foregroundMark x1="62796" y1="20000" x2="62796" y2="20000"/>
                          <a14:foregroundMark x1="64839" y1="17903" x2="49462" y2="30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5" t="7801" r="7066" b="6802"/>
            <a:stretch/>
          </p:blipFill>
          <p:spPr bwMode="auto">
            <a:xfrm>
              <a:off x="5153025" y="1281030"/>
              <a:ext cx="1238250" cy="82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84B841A-AA96-4069-9B00-063E2B2F83CB}"/>
              </a:ext>
            </a:extLst>
          </p:cNvPr>
          <p:cNvGrpSpPr/>
          <p:nvPr/>
        </p:nvGrpSpPr>
        <p:grpSpPr>
          <a:xfrm>
            <a:off x="531747" y="850574"/>
            <a:ext cx="1172608" cy="1135232"/>
            <a:chOff x="485429" y="1210241"/>
            <a:chExt cx="1172608" cy="1135232"/>
          </a:xfrm>
        </p:grpSpPr>
        <p:pic>
          <p:nvPicPr>
            <p:cNvPr id="1026" name="Picture 2" descr="Ilustração do personagem de desenho gráfico vetorial da empresa | Vetor  Premium">
              <a:extLst>
                <a:ext uri="{FF2B5EF4-FFF2-40B4-BE49-F238E27FC236}">
                  <a16:creationId xmlns:a16="http://schemas.microsoft.com/office/drawing/2014/main" id="{3FA1AEC1-AEDC-45EF-B1CD-F09F0710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91" y="1210241"/>
              <a:ext cx="969485" cy="969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Subtítulo 16">
              <a:extLst>
                <a:ext uri="{FF2B5EF4-FFF2-40B4-BE49-F238E27FC236}">
                  <a16:creationId xmlns:a16="http://schemas.microsoft.com/office/drawing/2014/main" id="{AEFBCFC5-3A3F-4911-9995-3B18DBF50BFC}"/>
                </a:ext>
              </a:extLst>
            </p:cNvPr>
            <p:cNvSpPr txBox="1">
              <a:spLocks/>
            </p:cNvSpPr>
            <p:nvPr/>
          </p:nvSpPr>
          <p:spPr>
            <a:xfrm>
              <a:off x="485429" y="2108935"/>
              <a:ext cx="1172608" cy="23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Empresa</a:t>
              </a:r>
            </a:p>
          </p:txBody>
        </p: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DC39E3B7-0A27-4F7D-BA28-5AFAF55E8406}"/>
              </a:ext>
            </a:extLst>
          </p:cNvPr>
          <p:cNvCxnSpPr>
            <a:cxnSpLocks/>
            <a:stCxn id="1030" idx="3"/>
            <a:endCxn id="67" idx="1"/>
          </p:cNvCxnSpPr>
          <p:nvPr/>
        </p:nvCxnSpPr>
        <p:spPr>
          <a:xfrm flipV="1">
            <a:off x="1723405" y="2783443"/>
            <a:ext cx="631381" cy="567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9EC6383-A455-4500-B772-88685054F8FC}"/>
              </a:ext>
            </a:extLst>
          </p:cNvPr>
          <p:cNvGrpSpPr/>
          <p:nvPr/>
        </p:nvGrpSpPr>
        <p:grpSpPr>
          <a:xfrm>
            <a:off x="2271290" y="2501217"/>
            <a:ext cx="1405241" cy="980191"/>
            <a:chOff x="3690749" y="2779032"/>
            <a:chExt cx="1405241" cy="980191"/>
          </a:xfrm>
        </p:grpSpPr>
        <p:sp>
          <p:nvSpPr>
            <p:cNvPr id="64" name="Subtítulo 16">
              <a:extLst>
                <a:ext uri="{FF2B5EF4-FFF2-40B4-BE49-F238E27FC236}">
                  <a16:creationId xmlns:a16="http://schemas.microsoft.com/office/drawing/2014/main" id="{99E9074E-C3A8-42A5-9409-56B3C86A67D1}"/>
                </a:ext>
              </a:extLst>
            </p:cNvPr>
            <p:cNvSpPr txBox="1">
              <a:spLocks/>
            </p:cNvSpPr>
            <p:nvPr/>
          </p:nvSpPr>
          <p:spPr>
            <a:xfrm>
              <a:off x="3690749" y="3412490"/>
              <a:ext cx="1405241" cy="346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Faz o download do programa</a:t>
              </a:r>
            </a:p>
          </p:txBody>
        </p:sp>
        <p:pic>
          <p:nvPicPr>
            <p:cNvPr id="67" name="Imagem 66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F7E2CBA8-5326-4356-AE4C-F9C1DE7F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245" y="2779032"/>
              <a:ext cx="1128902" cy="564451"/>
            </a:xfrm>
            <a:prstGeom prst="rect">
              <a:avLst/>
            </a:prstGeom>
          </p:spPr>
        </p:pic>
      </p:grp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5D920FD2-8473-47DA-AF61-D7F126E6C0BA}"/>
              </a:ext>
            </a:extLst>
          </p:cNvPr>
          <p:cNvCxnSpPr>
            <a:cxnSpLocks/>
            <a:stCxn id="64" idx="2"/>
            <a:endCxn id="1032" idx="0"/>
          </p:cNvCxnSpPr>
          <p:nvPr/>
        </p:nvCxnSpPr>
        <p:spPr>
          <a:xfrm flipH="1">
            <a:off x="2966526" y="3481408"/>
            <a:ext cx="7385" cy="40513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A87D48C-0A0D-478E-AA09-102DB3217C05}"/>
              </a:ext>
            </a:extLst>
          </p:cNvPr>
          <p:cNvGrpSpPr/>
          <p:nvPr/>
        </p:nvGrpSpPr>
        <p:grpSpPr>
          <a:xfrm>
            <a:off x="1207336" y="3886546"/>
            <a:ext cx="2072562" cy="1159220"/>
            <a:chOff x="155355" y="3058849"/>
            <a:chExt cx="2097446" cy="1159220"/>
          </a:xfrm>
        </p:grpSpPr>
        <p:pic>
          <p:nvPicPr>
            <p:cNvPr id="1032" name="Picture 8" descr="Burger King - Videosoft">
              <a:extLst>
                <a:ext uri="{FF2B5EF4-FFF2-40B4-BE49-F238E27FC236}">
                  <a16:creationId xmlns:a16="http://schemas.microsoft.com/office/drawing/2014/main" id="{D3D79309-32A4-4B15-B996-F62CA5F9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5" r="16212" b="18824"/>
            <a:stretch/>
          </p:blipFill>
          <p:spPr bwMode="auto">
            <a:xfrm>
              <a:off x="1618531" y="3058849"/>
              <a:ext cx="634270" cy="115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Subtítulo 16">
              <a:extLst>
                <a:ext uri="{FF2B5EF4-FFF2-40B4-BE49-F238E27FC236}">
                  <a16:creationId xmlns:a16="http://schemas.microsoft.com/office/drawing/2014/main" id="{DE9E68D4-EB6C-4191-8B3E-0B15E1351672}"/>
                </a:ext>
              </a:extLst>
            </p:cNvPr>
            <p:cNvSpPr txBox="1">
              <a:spLocks/>
            </p:cNvSpPr>
            <p:nvPr/>
          </p:nvSpPr>
          <p:spPr>
            <a:xfrm>
              <a:off x="155355" y="3279639"/>
              <a:ext cx="160566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Instala, e monitoramos o sistema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5B3CCB4D-6363-4C2B-84C5-9E51D8AD972C}"/>
              </a:ext>
            </a:extLst>
          </p:cNvPr>
          <p:cNvGrpSpPr/>
          <p:nvPr/>
        </p:nvGrpSpPr>
        <p:grpSpPr>
          <a:xfrm>
            <a:off x="3997693" y="3980690"/>
            <a:ext cx="1586614" cy="970931"/>
            <a:chOff x="5865266" y="3749166"/>
            <a:chExt cx="1586614" cy="970931"/>
          </a:xfrm>
        </p:grpSpPr>
        <p:sp>
          <p:nvSpPr>
            <p:cNvPr id="94" name="Subtítulo 16">
              <a:extLst>
                <a:ext uri="{FF2B5EF4-FFF2-40B4-BE49-F238E27FC236}">
                  <a16:creationId xmlns:a16="http://schemas.microsoft.com/office/drawing/2014/main" id="{6980C71C-3769-47BE-843C-F5FADD35158C}"/>
                </a:ext>
              </a:extLst>
            </p:cNvPr>
            <p:cNvSpPr txBox="1">
              <a:spLocks/>
            </p:cNvSpPr>
            <p:nvPr/>
          </p:nvSpPr>
          <p:spPr>
            <a:xfrm>
              <a:off x="5865266" y="4257898"/>
              <a:ext cx="158661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Infraestrutura e Banco de Dados na nuvem</a:t>
              </a:r>
            </a:p>
          </p:txBody>
        </p:sp>
        <p:pic>
          <p:nvPicPr>
            <p:cNvPr id="95" name="Picture 18" descr="Banco De Dados Da Nuvem Desenho Para Colorir - Ultra Coloring Pages">
              <a:extLst>
                <a:ext uri="{FF2B5EF4-FFF2-40B4-BE49-F238E27FC236}">
                  <a16:creationId xmlns:a16="http://schemas.microsoft.com/office/drawing/2014/main" id="{5FE0637E-6B6B-4609-ABDA-7B67D0A3D7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" t="11682" r="110" b="6416"/>
            <a:stretch/>
          </p:blipFill>
          <p:spPr bwMode="auto">
            <a:xfrm>
              <a:off x="6252398" y="3749166"/>
              <a:ext cx="798488" cy="65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621B4509-345A-49A1-8A18-F5FBB0A3C71E}"/>
              </a:ext>
            </a:extLst>
          </p:cNvPr>
          <p:cNvCxnSpPr>
            <a:cxnSpLocks/>
          </p:cNvCxnSpPr>
          <p:nvPr/>
        </p:nvCxnSpPr>
        <p:spPr>
          <a:xfrm>
            <a:off x="3279898" y="4338435"/>
            <a:ext cx="1104927" cy="0"/>
          </a:xfrm>
          <a:prstGeom prst="straightConnector1">
            <a:avLst/>
          </a:prstGeom>
          <a:ln w="38100">
            <a:solidFill>
              <a:schemeClr val="bg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DFC4944-89EE-4944-BE07-45E1A465CBA7}"/>
              </a:ext>
            </a:extLst>
          </p:cNvPr>
          <p:cNvCxnSpPr>
            <a:cxnSpLocks/>
            <a:stCxn id="95" idx="3"/>
            <a:endCxn id="126" idx="2"/>
          </p:cNvCxnSpPr>
          <p:nvPr/>
        </p:nvCxnSpPr>
        <p:spPr>
          <a:xfrm flipH="1" flipV="1">
            <a:off x="4897239" y="2707811"/>
            <a:ext cx="286074" cy="1599871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4E8AFFD4-5B43-47D9-95C3-1F7EB6458A1F}"/>
              </a:ext>
            </a:extLst>
          </p:cNvPr>
          <p:cNvGrpSpPr/>
          <p:nvPr/>
        </p:nvGrpSpPr>
        <p:grpSpPr>
          <a:xfrm>
            <a:off x="4139398" y="1388813"/>
            <a:ext cx="1515681" cy="1318998"/>
            <a:chOff x="3827844" y="1222669"/>
            <a:chExt cx="1515681" cy="1318998"/>
          </a:xfrm>
        </p:grpSpPr>
        <p:sp>
          <p:nvSpPr>
            <p:cNvPr id="126" name="Subtítulo 16">
              <a:extLst>
                <a:ext uri="{FF2B5EF4-FFF2-40B4-BE49-F238E27FC236}">
                  <a16:creationId xmlns:a16="http://schemas.microsoft.com/office/drawing/2014/main" id="{4230CE8B-6D4C-4A3D-8CD1-BFE018FBECE4}"/>
                </a:ext>
              </a:extLst>
            </p:cNvPr>
            <p:cNvSpPr txBox="1">
              <a:spLocks/>
            </p:cNvSpPr>
            <p:nvPr/>
          </p:nvSpPr>
          <p:spPr>
            <a:xfrm>
              <a:off x="3827844" y="2283858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Dados em Dashboard</a:t>
              </a:r>
            </a:p>
          </p:txBody>
        </p:sp>
        <p:pic>
          <p:nvPicPr>
            <p:cNvPr id="1034" name="Picture 10" descr="Criando um dashboard executivo: aprenda passo a passo!">
              <a:extLst>
                <a:ext uri="{FF2B5EF4-FFF2-40B4-BE49-F238E27FC236}">
                  <a16:creationId xmlns:a16="http://schemas.microsoft.com/office/drawing/2014/main" id="{FDA59A34-3B2B-4920-8902-9E9864820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742" b="97768" l="8108" r="89990">
                          <a14:foregroundMark x1="26426" y1="13947" x2="26426" y2="13947"/>
                          <a14:foregroundMark x1="26727" y1="20781" x2="26727" y2="20781"/>
                          <a14:foregroundMark x1="23724" y1="14505" x2="23724" y2="14505"/>
                          <a14:foregroundMark x1="21121" y1="10879" x2="21121" y2="10879"/>
                          <a14:foregroundMark x1="17317" y1="15063" x2="17317" y2="15063"/>
                          <a14:foregroundMark x1="17317" y1="15063" x2="17317" y2="15063"/>
                          <a14:foregroundMark x1="17918" y1="15342" x2="17918" y2="15342"/>
                          <a14:foregroundMark x1="18919" y1="15900" x2="18919" y2="15900"/>
                          <a14:foregroundMark x1="18919" y1="15900" x2="18919" y2="15900"/>
                          <a14:foregroundMark x1="18919" y1="15900" x2="18919" y2="15900"/>
                          <a14:foregroundMark x1="21722" y1="43096" x2="21722" y2="43096"/>
                          <a14:foregroundMark x1="37938" y1="41841" x2="37938" y2="41841"/>
                          <a14:foregroundMark x1="38939" y1="41980" x2="38939" y2="41980"/>
                          <a14:foregroundMark x1="39239" y1="41980" x2="39239" y2="41980"/>
                          <a14:foregroundMark x1="39239" y1="41980" x2="39239" y2="41980"/>
                          <a14:foregroundMark x1="58058" y1="42957" x2="58058" y2="42957"/>
                          <a14:foregroundMark x1="58058" y1="42957" x2="58058" y2="42957"/>
                          <a14:foregroundMark x1="58058" y1="42957" x2="58058" y2="42957"/>
                          <a14:foregroundMark x1="54755" y1="40865" x2="57858" y2="40307"/>
                          <a14:foregroundMark x1="79379" y1="41283" x2="81782" y2="42957"/>
                          <a14:foregroundMark x1="86186" y1="43096" x2="76677" y2="46025"/>
                          <a14:foregroundMark x1="76677" y1="46025" x2="78178" y2="50209"/>
                          <a14:foregroundMark x1="71772" y1="40167" x2="87087" y2="49093"/>
                          <a14:foregroundMark x1="19419" y1="7950" x2="10611" y2="15621"/>
                          <a14:foregroundMark x1="28328" y1="13529" x2="18218" y2="15621"/>
                          <a14:foregroundMark x1="18218" y1="15621" x2="18619" y2="17992"/>
                          <a14:foregroundMark x1="17518" y1="23849" x2="26026" y2="23849"/>
                          <a14:foregroundMark x1="27928" y1="24128" x2="13614" y2="21060"/>
                          <a14:foregroundMark x1="25425" y1="23291" x2="15015" y2="23570"/>
                          <a14:foregroundMark x1="21021" y1="26918" x2="17818" y2="26918"/>
                          <a14:foregroundMark x1="15616" y1="26918" x2="15616" y2="26918"/>
                          <a14:foregroundMark x1="11311" y1="25523" x2="11311" y2="25523"/>
                          <a14:foregroundMark x1="11211" y1="24965" x2="11612" y2="24686"/>
                          <a14:foregroundMark x1="15716" y1="24407" x2="15716" y2="24407"/>
                          <a14:foregroundMark x1="27528" y1="26499" x2="27528" y2="26499"/>
                          <a14:foregroundMark x1="27828" y1="26499" x2="27828" y2="26499"/>
                          <a14:foregroundMark x1="31231" y1="25941" x2="31231" y2="25384"/>
                          <a14:foregroundMark x1="29930" y1="14784" x2="29930" y2="14784"/>
                          <a14:foregroundMark x1="32232" y1="16736" x2="32232" y2="16736"/>
                          <a14:foregroundMark x1="32232" y1="15900" x2="32232" y2="15900"/>
                          <a14:foregroundMark x1="32232" y1="14644" x2="32232" y2="14644"/>
                          <a14:foregroundMark x1="32232" y1="12831" x2="32232" y2="12831"/>
                          <a14:foregroundMark x1="32232" y1="10042" x2="32232" y2="10042"/>
                          <a14:foregroundMark x1="22623" y1="7392" x2="22623" y2="7392"/>
                          <a14:foregroundMark x1="22623" y1="7392" x2="22623" y2="7392"/>
                          <a14:foregroundMark x1="22322" y1="6974" x2="22322" y2="6974"/>
                          <a14:foregroundMark x1="20120" y1="37238" x2="20120" y2="37238"/>
                          <a14:foregroundMark x1="20120" y1="37238" x2="20120" y2="37238"/>
                          <a14:foregroundMark x1="20120" y1="37238" x2="20120" y2="37238"/>
                          <a14:foregroundMark x1="6907" y1="36262" x2="9009" y2="46862"/>
                          <a14:foregroundMark x1="9009" y1="46862" x2="24925" y2="49093"/>
                          <a14:foregroundMark x1="24925" y1="49093" x2="19119" y2="39052"/>
                          <a14:foregroundMark x1="19119" y1="39052" x2="13714" y2="43654"/>
                          <a14:foregroundMark x1="17518" y1="37657" x2="14515" y2="41283"/>
                          <a14:foregroundMark x1="49650" y1="14086" x2="49750" y2="14086"/>
                          <a14:foregroundMark x1="54955" y1="8508" x2="44645" y2="7252"/>
                          <a14:foregroundMark x1="44645" y1="7252" x2="44945" y2="17713"/>
                          <a14:foregroundMark x1="44945" y1="17713" x2="53053" y2="15900"/>
                          <a14:foregroundMark x1="53053" y1="15900" x2="54154" y2="12971"/>
                          <a14:foregroundMark x1="58659" y1="8926" x2="57057" y2="11994"/>
                          <a14:foregroundMark x1="81081" y1="15202" x2="73574" y2="15900"/>
                          <a14:foregroundMark x1="73574" y1="15900" x2="83784" y2="24128"/>
                          <a14:foregroundMark x1="83784" y1="24128" x2="84284" y2="20502"/>
                          <a14:foregroundMark x1="78979" y1="10879" x2="78979" y2="10879"/>
                          <a14:foregroundMark x1="78879" y1="7950" x2="78879" y2="7950"/>
                          <a14:foregroundMark x1="78879" y1="7810" x2="78879" y2="7810"/>
                          <a14:foregroundMark x1="78879" y1="7810" x2="78879" y2="7810"/>
                          <a14:foregroundMark x1="78879" y1="7810" x2="78879" y2="7810"/>
                          <a14:foregroundMark x1="77077" y1="6695" x2="77077" y2="6695"/>
                          <a14:foregroundMark x1="77077" y1="6695" x2="77077" y2="6695"/>
                          <a14:foregroundMark x1="77077" y1="6695" x2="77077" y2="6695"/>
                          <a14:foregroundMark x1="29029" y1="72524" x2="29029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0731" y1="72943" x2="29530" y2="80056"/>
                          <a14:foregroundMark x1="58859" y1="72385" x2="82983" y2="73082"/>
                          <a14:foregroundMark x1="22222" y1="83124" x2="29630" y2="82845"/>
                          <a14:foregroundMark x1="29630" y1="82845" x2="30230" y2="82845"/>
                          <a14:foregroundMark x1="30230" y1="84658" x2="30230" y2="84658"/>
                          <a14:foregroundMark x1="67367" y1="80614" x2="67367" y2="80614"/>
                          <a14:foregroundMark x1="71672" y1="84937" x2="71672" y2="84937"/>
                          <a14:foregroundMark x1="84284" y1="82008" x2="84284" y2="82008"/>
                          <a14:foregroundMark x1="84685" y1="74477" x2="85185" y2="82845"/>
                          <a14:foregroundMark x1="83984" y1="84798" x2="80781" y2="93584"/>
                          <a14:foregroundMark x1="80781" y1="93584" x2="80681" y2="96513"/>
                          <a14:foregroundMark x1="25926" y1="8647" x2="25926" y2="8647"/>
                          <a14:foregroundMark x1="22823" y1="7531" x2="31331" y2="8647"/>
                          <a14:foregroundMark x1="32232" y1="18271" x2="31832" y2="28173"/>
                          <a14:foregroundMark x1="31832" y1="28173" x2="31832" y2="28173"/>
                          <a14:foregroundMark x1="8709" y1="27336" x2="8308" y2="14923"/>
                          <a14:foregroundMark x1="8709" y1="27755" x2="27928" y2="28312"/>
                          <a14:foregroundMark x1="8709" y1="11855" x2="12913" y2="7531"/>
                          <a14:foregroundMark x1="37938" y1="4463" x2="52753" y2="5160"/>
                          <a14:foregroundMark x1="52753" y1="5160" x2="57658" y2="4742"/>
                          <a14:foregroundMark x1="41842" y1="40167" x2="35736" y2="43794"/>
                          <a14:foregroundMark x1="75876" y1="92050" x2="75876" y2="92050"/>
                          <a14:foregroundMark x1="59560" y1="98047" x2="43844" y2="97768"/>
                          <a14:foregroundMark x1="43844" y1="97768" x2="50050" y2="92050"/>
                          <a14:foregroundMark x1="50050" y1="92050" x2="50050" y2="912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8" r="7052"/>
            <a:stretch/>
          </p:blipFill>
          <p:spPr bwMode="auto">
            <a:xfrm>
              <a:off x="3951078" y="1222669"/>
              <a:ext cx="1292951" cy="10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D0B98E7E-BCC3-4A44-B5EA-15392CCFBC56}"/>
              </a:ext>
            </a:extLst>
          </p:cNvPr>
          <p:cNvCxnSpPr>
            <a:cxnSpLocks/>
            <a:stCxn id="95" idx="3"/>
            <a:endCxn id="136" idx="2"/>
          </p:cNvCxnSpPr>
          <p:nvPr/>
        </p:nvCxnSpPr>
        <p:spPr>
          <a:xfrm flipV="1">
            <a:off x="5183313" y="3003252"/>
            <a:ext cx="1597443" cy="1304430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C2F031CF-18A7-419E-80DC-737EEA54765C}"/>
              </a:ext>
            </a:extLst>
          </p:cNvPr>
          <p:cNvGrpSpPr/>
          <p:nvPr/>
        </p:nvGrpSpPr>
        <p:grpSpPr>
          <a:xfrm>
            <a:off x="6022915" y="1820059"/>
            <a:ext cx="1515681" cy="1183193"/>
            <a:chOff x="5924748" y="1837208"/>
            <a:chExt cx="1515681" cy="1183193"/>
          </a:xfrm>
        </p:grpSpPr>
        <p:sp>
          <p:nvSpPr>
            <p:cNvPr id="136" name="Subtítulo 16">
              <a:extLst>
                <a:ext uri="{FF2B5EF4-FFF2-40B4-BE49-F238E27FC236}">
                  <a16:creationId xmlns:a16="http://schemas.microsoft.com/office/drawing/2014/main" id="{A8FB1463-7B8E-4656-B5E5-E0659F01C589}"/>
                </a:ext>
              </a:extLst>
            </p:cNvPr>
            <p:cNvSpPr txBox="1">
              <a:spLocks/>
            </p:cNvSpPr>
            <p:nvPr/>
          </p:nvSpPr>
          <p:spPr>
            <a:xfrm>
              <a:off x="5924748" y="2762592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Alertas em tempo real</a:t>
              </a:r>
            </a:p>
          </p:txBody>
        </p:sp>
        <p:pic>
          <p:nvPicPr>
            <p:cNvPr id="1036" name="Picture 12" descr="conceito de desenvolvimento de aplicativo isolado. criação e otimização de  programas para smartphone. cena de pessoas no design plano dos desenhos  animados. ilustração vetorial para blog, site, aplicativo móvel, materiais  promocionais. 3512534">
              <a:extLst>
                <a:ext uri="{FF2B5EF4-FFF2-40B4-BE49-F238E27FC236}">
                  <a16:creationId xmlns:a16="http://schemas.microsoft.com/office/drawing/2014/main" id="{8AE4D233-B050-4C1E-889F-6C6CC60199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6"/>
            <a:stretch/>
          </p:blipFill>
          <p:spPr bwMode="auto">
            <a:xfrm>
              <a:off x="5946384" y="1837208"/>
              <a:ext cx="1472407" cy="92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A6697BA-5B8C-45F9-94F7-DF4FE805409E}"/>
              </a:ext>
            </a:extLst>
          </p:cNvPr>
          <p:cNvGrpSpPr/>
          <p:nvPr/>
        </p:nvGrpSpPr>
        <p:grpSpPr>
          <a:xfrm>
            <a:off x="6997858" y="3294216"/>
            <a:ext cx="1755176" cy="1568014"/>
            <a:chOff x="6885455" y="3241511"/>
            <a:chExt cx="1755176" cy="1568014"/>
          </a:xfrm>
        </p:grpSpPr>
        <p:pic>
          <p:nvPicPr>
            <p:cNvPr id="1038" name="Picture 14" descr="Planejamento de agendamento de calendário e compromisso para entregar  produtos aos clientes | Vetor Premium">
              <a:extLst>
                <a:ext uri="{FF2B5EF4-FFF2-40B4-BE49-F238E27FC236}">
                  <a16:creationId xmlns:a16="http://schemas.microsoft.com/office/drawing/2014/main" id="{1026D59D-87F7-447F-9536-5E4D007BD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8371" y1="47059" x2="18371" y2="47059"/>
                          <a14:foregroundMark x1="20128" y1="46833" x2="20128" y2="46833"/>
                          <a14:foregroundMark x1="45048" y1="57466" x2="45048" y2="57466"/>
                          <a14:foregroundMark x1="62780" y1="63801" x2="62780" y2="63801"/>
                          <a14:foregroundMark x1="63419" y1="60181" x2="63419" y2="60181"/>
                          <a14:foregroundMark x1="64377" y1="66290" x2="64856" y2="67647"/>
                          <a14:foregroundMark x1="71406" y1="73077" x2="71406" y2="73077"/>
                          <a14:backgroundMark x1="26997" y1="51810" x2="26997" y2="51810"/>
                          <a14:backgroundMark x1="15815" y1="41855" x2="15815" y2="41855"/>
                          <a14:backgroundMark x1="27955" y1="51584" x2="27955" y2="51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455" y="3241511"/>
              <a:ext cx="1755176" cy="123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Subtítulo 16">
              <a:extLst>
                <a:ext uri="{FF2B5EF4-FFF2-40B4-BE49-F238E27FC236}">
                  <a16:creationId xmlns:a16="http://schemas.microsoft.com/office/drawing/2014/main" id="{36E43E21-3498-4663-8B4A-A6400CBBEBA5}"/>
                </a:ext>
              </a:extLst>
            </p:cNvPr>
            <p:cNvSpPr txBox="1">
              <a:spLocks/>
            </p:cNvSpPr>
            <p:nvPr/>
          </p:nvSpPr>
          <p:spPr>
            <a:xfrm>
              <a:off x="6885455" y="4347326"/>
              <a:ext cx="1755176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Agendamento automático</a:t>
              </a:r>
            </a:p>
            <a:p>
              <a:pPr algn="ctr"/>
              <a:r>
                <a:rPr lang="pt-BR" dirty="0"/>
                <a:t>preventivo</a:t>
              </a:r>
            </a:p>
          </p:txBody>
        </p:sp>
      </p:grpSp>
      <p:cxnSp>
        <p:nvCxnSpPr>
          <p:cNvPr id="148" name="Conector de Seta Reta 147">
            <a:extLst>
              <a:ext uri="{FF2B5EF4-FFF2-40B4-BE49-F238E27FC236}">
                <a16:creationId xmlns:a16="http://schemas.microsoft.com/office/drawing/2014/main" id="{84EA20D5-3865-4BD9-8718-8D575451DE57}"/>
              </a:ext>
            </a:extLst>
          </p:cNvPr>
          <p:cNvCxnSpPr>
            <a:cxnSpLocks/>
            <a:stCxn id="95" idx="3"/>
            <a:endCxn id="1038" idx="1"/>
          </p:cNvCxnSpPr>
          <p:nvPr/>
        </p:nvCxnSpPr>
        <p:spPr>
          <a:xfrm flipV="1">
            <a:off x="5183313" y="3913855"/>
            <a:ext cx="1814545" cy="393827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5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5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5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1085605" y="2491314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3780169" y="2512587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67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4452140" y="2006920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1753031" y="1985658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3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" grpId="0" build="p"/>
      <p:bldP spid="2197" grpId="0" build="p"/>
      <p:bldP spid="219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2308;p43">
            <a:extLst>
              <a:ext uri="{FF2B5EF4-FFF2-40B4-BE49-F238E27FC236}">
                <a16:creationId xmlns:a16="http://schemas.microsoft.com/office/drawing/2014/main" id="{93F678E0-9CB1-4906-8F89-CC43C2324CB9}"/>
              </a:ext>
            </a:extLst>
          </p:cNvPr>
          <p:cNvSpPr txBox="1">
            <a:spLocks/>
          </p:cNvSpPr>
          <p:nvPr/>
        </p:nvSpPr>
        <p:spPr>
          <a:xfrm>
            <a:off x="-243450" y="16687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Diagrama de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EB0BE5-D5CC-4B72-9B1D-9BDA638E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2" y="768122"/>
            <a:ext cx="8251075" cy="4208500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DB45F8-96DE-4BA6-8A94-9CA91DF1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856051"/>
            <a:ext cx="8467725" cy="2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A54CBD-06CA-4761-98D1-243C4C0F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92"/>
            <a:ext cx="9142182" cy="23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576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382</Words>
  <Application>Microsoft Office PowerPoint</Application>
  <PresentationFormat>Apresentação na tela (16:9)</PresentationFormat>
  <Paragraphs>93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Barlow Semi Condensed Medium</vt:lpstr>
      <vt:lpstr>Fjalla One</vt:lpstr>
      <vt:lpstr>Roboto Condensed Light</vt:lpstr>
      <vt:lpstr>Barlow Semi Condensed Light</vt:lpstr>
      <vt:lpstr>Barlow Semi Condensed</vt:lpstr>
      <vt:lpstr>Bahnschrift</vt:lpstr>
      <vt:lpstr>Technology Consulting by Slidesgo</vt:lpstr>
      <vt:lpstr>Apresentação do PowerPoint</vt:lpstr>
      <vt:lpstr>Sobre o que falaremos</vt:lpstr>
      <vt:lpstr>Sobre nossa equipe</vt:lpstr>
      <vt:lpstr>Apresentação do PowerPoint</vt:lpstr>
      <vt:lpstr>Diagrama de Solução -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 de Solução - Técnico</vt:lpstr>
      <vt:lpstr>Aplicação Java + Azure</vt:lpstr>
      <vt:lpstr>Nosso site</vt:lpstr>
      <vt:lpstr>GitHub</vt:lpstr>
      <vt:lpstr>Nosso Planner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58</cp:revision>
  <dcterms:modified xsi:type="dcterms:W3CDTF">2022-04-26T23:54:28Z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